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1" r:id="rId2"/>
    <p:sldId id="256" r:id="rId3"/>
    <p:sldId id="258" r:id="rId4"/>
    <p:sldId id="259" r:id="rId5"/>
    <p:sldId id="260" r:id="rId6"/>
    <p:sldId id="264" r:id="rId7"/>
    <p:sldId id="263" r:id="rId8"/>
    <p:sldId id="257" r:id="rId9"/>
    <p:sldId id="265" r:id="rId10"/>
    <p:sldId id="270" r:id="rId11"/>
    <p:sldId id="271" r:id="rId12"/>
    <p:sldId id="273" r:id="rId13"/>
    <p:sldId id="274" r:id="rId14"/>
    <p:sldId id="275" r:id="rId15"/>
    <p:sldId id="262"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3" autoAdjust="0"/>
  </p:normalViewPr>
  <p:slideViewPr>
    <p:cSldViewPr>
      <p:cViewPr varScale="1">
        <p:scale>
          <a:sx n="78" d="100"/>
          <a:sy n="78" d="100"/>
        </p:scale>
        <p:origin x="108"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lstStyle>
          <a:p>
            <a:fld id="{B4C71EC6-210F-42DE-9C53-41977AD35B3D}" type="datetimeFigureOut">
              <a:rPr lang="ru-RU" smtClean="0"/>
              <a:t>09.11.2023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09.11.2023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09.11.2023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09.11.2023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09.11.2023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B4C71EC6-210F-42DE-9C53-41977AD35B3D}" type="datetimeFigureOut">
              <a:rPr lang="ru-RU" smtClean="0"/>
              <a:t>09.11.2023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lstStyle>
          <a:p>
            <a:fld id="{B4C71EC6-210F-42DE-9C53-41977AD35B3D}" type="datetimeFigureOut">
              <a:rPr lang="ru-RU" smtClean="0"/>
              <a:t>09.11.2023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ru-RU"/>
              <a:t>Образец заголовка</a:t>
            </a:r>
            <a:endParaRPr kumimoji="0" lang="en-US"/>
          </a:p>
        </p:txBody>
      </p:sp>
      <p:sp>
        <p:nvSpPr>
          <p:cNvPr id="8" name="Полилиния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B4C71EC6-210F-42DE-9C53-41977AD35B3D}" type="datetimeFigureOut">
              <a:rPr lang="ru-RU" smtClean="0"/>
              <a:t>09.11.2023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348880"/>
            <a:ext cx="7772400" cy="1944215"/>
          </a:xfrm>
        </p:spPr>
        <p:txBody>
          <a:bodyPr>
            <a:noAutofit/>
          </a:bodyPr>
          <a:lstStyle/>
          <a:p>
            <a:pPr algn="ctr"/>
            <a:r>
              <a:rPr lang="kk-KZ" sz="3600" b="1" dirty="0">
                <a:effectLst/>
                <a:latin typeface="Times New Roman" panose="02020603050405020304" pitchFamily="18" charset="0"/>
                <a:ea typeface="Calibri" panose="020F0502020204030204" pitchFamily="34" charset="0"/>
                <a:cs typeface="Times New Roman" panose="02020603050405020304" pitchFamily="18" charset="0"/>
              </a:rPr>
              <a:t>Дене шынықтыру саласындағы үздіксіз педагогикалық білім беру жүйесі</a:t>
            </a:r>
            <a:br>
              <a:rPr lang="ru-KZ" sz="2800" dirty="0">
                <a:effectLst/>
                <a:latin typeface="Calibri" panose="020F0502020204030204" pitchFamily="34" charset="0"/>
                <a:ea typeface="Calibri" panose="020F0502020204030204" pitchFamily="34" charset="0"/>
                <a:cs typeface="Times New Roman" panose="02020603050405020304" pitchFamily="18" charset="0"/>
              </a:rPr>
            </a:br>
            <a:endParaRPr lang="ru-RU"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60648"/>
            <a:ext cx="8507288" cy="6408712"/>
          </a:xfrm>
        </p:spPr>
        <p:txBody>
          <a:bodyPr>
            <a:normAutofit fontScale="92500"/>
          </a:bodyPr>
          <a:lstStyle/>
          <a:p>
            <a:pPr algn="just"/>
            <a:r>
              <a:rPr lang="en-US" sz="2600" dirty="0"/>
              <a:t>    </a:t>
            </a:r>
            <a:r>
              <a:rPr lang="en-US" sz="2000" dirty="0"/>
              <a:t>Педагогикалық білім берудің мазмұнының қалыптасу барысында ажырамас бір бөлігі болып отыратын фундаментальды рөлін жоғарылатпайынша педагогтың жоғары деңгейдегі пәндік, психолого-педагогикалық, әлеуметтік-гуманитарлы және жалпы мәдени дайындығы мүмкін емес.</a:t>
            </a:r>
            <a:endParaRPr lang="ru-RU" sz="2000" dirty="0"/>
          </a:p>
          <a:p>
            <a:pPr algn="just"/>
            <a:r>
              <a:rPr lang="en-US" sz="2000" dirty="0"/>
              <a:t>Педагогикалық білім берудің жан-жақтылығы кәсіптік және жалпы мәдени компоненттердің бірлесуінде базалардың дайындығын құратын дисциплиналардың жиынтығын білдіреді.  </a:t>
            </a:r>
            <a:endParaRPr lang="ru-RU" sz="2000" dirty="0"/>
          </a:p>
          <a:p>
            <a:pPr algn="just"/>
            <a:r>
              <a:rPr lang="en-US" sz="2000" dirty="0"/>
              <a:t>Мақсаттардың және талаптардың өзара толықтырып тұратын мазмұны мен бірлестігінің негізінде базалық дисциплиналардың комплексымен құрылатын біртұтас әлем бейнесін қалыптастырудағы бейімділігін, принциптердің интеграциялануын жүзеге асыруда өзара дисциплиналық байланысты қамтамасыз етеді. Тапсырыс берушінің сұранысына жылдам жауап бере алатын, білім беру бағдарламалардың әртүрлілігі білім беру жүйесі үшін мамандарды дайындау назарға алынады. Педагогикалық білім беру жүйесінің мазмұнын қалыптастыру барысында принциптердің сабақтастығы бойынша жол жүруі үздіксіз педагогикалық білімді қамтамасыз етуде қажетті жағдайды құруға мүмкіндік береді. </a:t>
            </a:r>
            <a:endParaRPr lang="ru-RU" sz="2000" dirty="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04664"/>
            <a:ext cx="8229600" cy="5602627"/>
          </a:xfrm>
        </p:spPr>
        <p:txBody>
          <a:bodyPr>
            <a:normAutofit fontScale="85000" lnSpcReduction="10000"/>
          </a:bodyPr>
          <a:lstStyle/>
          <a:p>
            <a:pPr algn="just"/>
            <a:r>
              <a:rPr lang="en-US" dirty="0"/>
              <a:t>Жоғары аталып кеткен принциптердің қолданылуының маңыздылығы тапсырыс берушілер мен тұтынушылардың білім беру қызметтеріне қойылатын сұраныстар нарығымен бірге санасса зор орын алады, ол өз қатарында педагогикалық білімнің практикалық бағытындағы принциптерді орындау жағдайында ғана мүмкін болады. Педагогикалық білім берудің көп дейгейлік жүйесін енгізуі мына келесі мақсаттардың құрылуына әкелді:</a:t>
            </a:r>
            <a:endParaRPr lang="ru-RU" dirty="0"/>
          </a:p>
          <a:p>
            <a:pPr lvl="0" algn="just"/>
            <a:r>
              <a:rPr lang="en-US" dirty="0"/>
              <a:t>жеке бастың және қоғамның көп бейнелі мәдени-білімдік сұраныстарын қанағаттандыруында оқыту мекемелеріндегі мүмкіншіліктерді кеңейту;</a:t>
            </a:r>
            <a:endParaRPr lang="ru-RU" dirty="0"/>
          </a:p>
          <a:p>
            <a:pPr lvl="0" algn="just"/>
            <a:r>
              <a:rPr lang="en-US" dirty="0"/>
              <a:t>экономикалық және еңбек нарығының сұраныстарының өзгеріп отыруын ескере отырып, білім беру жүйесінде мамандарды кәсіптік, жалпы мәдени, ғылыми дайындау икемділігін жоғарылату.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332656"/>
            <a:ext cx="8435280" cy="6120680"/>
          </a:xfrm>
        </p:spPr>
        <p:txBody>
          <a:bodyPr>
            <a:normAutofit fontScale="77500" lnSpcReduction="20000"/>
          </a:bodyPr>
          <a:lstStyle/>
          <a:p>
            <a:pPr algn="just">
              <a:buNone/>
            </a:pPr>
            <a:r>
              <a:rPr lang="en-US" sz="3200" dirty="0"/>
              <a:t>   Көрсетілген мақсаттарға жету білімдік-кәсіптік бағдарламаларрдың оқыту мерзімі мен мазмұны бойынша әртүрлі жүзеге асырылуы және келесі мәселелердің шешуін қамтамасыз ететін педагогикалық білімнің көп деңгейлігінің нәтижесінде жүзеге асырылады:</a:t>
            </a:r>
            <a:endParaRPr lang="ru-RU" sz="3200" dirty="0"/>
          </a:p>
          <a:p>
            <a:pPr lvl="0" algn="just"/>
            <a:r>
              <a:rPr lang="en-US" sz="3200" dirty="0"/>
              <a:t>жеке басының (студентке) – алынатын білімнің және кәсіптік дайындықтың, интелектуалды, әлеуметтік және экономикалық талаптарды қанағаттандыратын, деңгейі мен мазмұнын өз бетінше таңдалуын жүзеге асыру;</a:t>
            </a:r>
            <a:endParaRPr lang="ru-RU" sz="3200" dirty="0"/>
          </a:p>
          <a:p>
            <a:pPr lvl="0" algn="just"/>
            <a:r>
              <a:rPr lang="en-US" sz="3200" dirty="0"/>
              <a:t>қоғамға (білім беру жүйесі, мектеп) -  квалификациялық параметрлері бойынша қойылған талаптармен маманды қысқа мерзімде алу;</a:t>
            </a:r>
            <a:endParaRPr lang="ru-RU" sz="3200" dirty="0"/>
          </a:p>
          <a:p>
            <a:pPr algn="just"/>
            <a:r>
              <a:rPr lang="en-US" sz="3200" dirty="0"/>
              <a:t>Оқытушылық бөлімі (факультеттің, колледждің, университеттің, институттың) – ғылыми, кәсіптік-педагогикалық потенцияны үлкен тұтастылықпен жүзеге асыру.</a:t>
            </a:r>
            <a:endParaRPr lang="ru-RU" sz="3200" dirty="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60648"/>
            <a:ext cx="8229600" cy="5976664"/>
          </a:xfrm>
        </p:spPr>
        <p:txBody>
          <a:bodyPr>
            <a:normAutofit fontScale="77500" lnSpcReduction="20000"/>
          </a:bodyPr>
          <a:lstStyle/>
          <a:p>
            <a:pPr algn="just">
              <a:buNone/>
            </a:pPr>
            <a:r>
              <a:rPr lang="en-US" dirty="0"/>
              <a:t>   ҮБП жүйесінің дамуының толық динамикасын ескере отырып, нақты факторлардай, сонымен қатар оның жаңашыл даму кезеңдерінің жеке ерекшеліктеріндей келесі проблемалардың бар екендігін мойындауымыз керек: </a:t>
            </a:r>
            <a:endParaRPr lang="ru-RU" dirty="0"/>
          </a:p>
          <a:p>
            <a:pPr lvl="0" algn="just"/>
            <a:r>
              <a:rPr lang="en-US" dirty="0"/>
              <a:t>педагогикалы білім престижінің, педагогтың әлеуметтік статусының төмендеуі;</a:t>
            </a:r>
            <a:endParaRPr lang="ru-RU" dirty="0"/>
          </a:p>
          <a:p>
            <a:pPr lvl="0" algn="just"/>
            <a:r>
              <a:rPr lang="en-US" dirty="0"/>
              <a:t>ҮБП-дің концепциясының, нормалық-ережелік базасының және оның жүзеге асудағы экономикалық механизмнің болмауы;</a:t>
            </a:r>
            <a:endParaRPr lang="ru-RU" dirty="0"/>
          </a:p>
          <a:p>
            <a:pPr lvl="0" algn="just"/>
            <a:r>
              <a:rPr lang="en-US" dirty="0"/>
              <a:t>педагогикалық білім беру сапасының диагностикасының ғылыми және ғылыми-әдістемелік негіздерінің құрылмауы;</a:t>
            </a:r>
            <a:endParaRPr lang="ru-RU" dirty="0"/>
          </a:p>
          <a:p>
            <a:pPr lvl="0" algn="just"/>
            <a:r>
              <a:rPr lang="en-US" dirty="0"/>
              <a:t>педагогикалық кадрларды дайындауының сапасын жоғарылататын механизмнің нәтижелігінің жоқтығы;</a:t>
            </a:r>
            <a:endParaRPr lang="ru-RU" dirty="0"/>
          </a:p>
          <a:p>
            <a:pPr lvl="0" algn="just"/>
            <a:r>
              <a:rPr lang="en-US" dirty="0"/>
              <a:t>жаңа педагогикалық білім берудің мазмұны мен педагогтың мамандық компетенциясының деңгейіне және оның жеке басына қойылатын қазіргі кездегі мектептің, қоғамның және мемлекеттің талаптарында қарама-қайшылықтың болуы;</a:t>
            </a:r>
            <a:endParaRPr lang="ru-RU" dirty="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04664"/>
            <a:ext cx="8229600" cy="5832648"/>
          </a:xfrm>
        </p:spPr>
        <p:txBody>
          <a:bodyPr>
            <a:normAutofit fontScale="85000"/>
          </a:bodyPr>
          <a:lstStyle/>
          <a:p>
            <a:pPr algn="just">
              <a:buNone/>
            </a:pPr>
            <a:r>
              <a:rPr lang="en-US" sz="2400" dirty="0"/>
              <a:t>  Проблемаларды анықтауда ҮБП жүйесінің даму мәселелерімен байналысты келесі негізгі бағыттарды байқауға болады: </a:t>
            </a:r>
            <a:endParaRPr lang="ru-RU" sz="2400" dirty="0"/>
          </a:p>
          <a:p>
            <a:pPr lvl="0" algn="just"/>
            <a:r>
              <a:rPr lang="en-US" sz="2400" dirty="0"/>
              <a:t>үзіліссіз педагогикалық білім берудің сапасын қамтамасыз етуі және мазмұнын жаңарту;</a:t>
            </a:r>
            <a:endParaRPr lang="ru-RU" sz="2400" dirty="0"/>
          </a:p>
          <a:p>
            <a:pPr lvl="0" algn="just"/>
            <a:r>
              <a:rPr lang="en-US" sz="2400" dirty="0"/>
              <a:t>ҮБП жүйесінің мекемелерді ресурстық, материалды-техникалық және нормативті-ережелік қамтамасыз ету;</a:t>
            </a:r>
            <a:endParaRPr lang="ru-RU" sz="2400" dirty="0"/>
          </a:p>
          <a:p>
            <a:pPr lvl="0" algn="just"/>
            <a:r>
              <a:rPr lang="en-US" sz="2400" dirty="0"/>
              <a:t>ҮБП жүйесінің басқарылуын жаңарту;</a:t>
            </a:r>
            <a:endParaRPr lang="ru-RU" sz="2400" dirty="0"/>
          </a:p>
          <a:p>
            <a:pPr lvl="0" algn="just"/>
            <a:r>
              <a:rPr lang="en-US" sz="2400" dirty="0"/>
              <a:t>конференцияларды, семинарларды, кеңестерді, кваликациясын жоғарылататын курстарды ұйымдастыру;</a:t>
            </a:r>
            <a:endParaRPr lang="ru-RU" sz="2400" dirty="0"/>
          </a:p>
          <a:p>
            <a:pPr lvl="0" algn="just"/>
            <a:r>
              <a:rPr lang="en-US" sz="2400" dirty="0"/>
              <a:t>үздіксіз педагогикалық білім беру жүйесін басып шығаруға дайындау және СМИ-де педагогикалық білім беру сұрақтарын ашу.</a:t>
            </a:r>
            <a:endParaRPr lang="ru-RU" sz="2400" dirty="0"/>
          </a:p>
          <a:p>
            <a:pPr algn="just"/>
            <a:r>
              <a:rPr lang="en-US" sz="2400" dirty="0"/>
              <a:t>Ең басымдысы, біздің ойымызша, үздіксіз педагогикалық білім берудің және содан шығатын келесі мәселелердің сапасының қамтамасыздығын және мазмұнын жаңартумен байланысты бағыт болып табылады:</a:t>
            </a:r>
            <a:endParaRPr lang="ru-RU" sz="2400"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ÐÐ°ÑÑÐ¸Ð½ÐºÐ¸ Ð¿Ð¾ Ð·Ð°Ð¿ÑÐ¾ÑÑ Ð½Ð°Ð·Ð°ÑÐ»Ð°ÑÑÒ£ÑÐ·ÒÐ° ÑÐ°ÑÐ¼ÐµÑ"/>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2" y="0"/>
            <a:ext cx="9142678"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764704"/>
            <a:ext cx="7056784" cy="1938992"/>
          </a:xfrm>
          <a:prstGeom prst="rect">
            <a:avLst/>
          </a:prstGeom>
        </p:spPr>
        <p:txBody>
          <a:bodyPr wrap="square">
            <a:spAutoFit/>
          </a:bodyPr>
          <a:lstStyle/>
          <a:p>
            <a:pPr lvl="0" algn="ctr"/>
            <a:r>
              <a:rPr lang="en-US" sz="2000" b="1" dirty="0">
                <a:latin typeface="Times New Roman" panose="02020603050405020304" pitchFamily="18" charset="0"/>
                <a:cs typeface="Times New Roman" panose="02020603050405020304" pitchFamily="18" charset="0"/>
              </a:rPr>
              <a:t>Сабақтың жоспары:</a:t>
            </a:r>
          </a:p>
          <a:p>
            <a:pPr lvl="0" algn="just"/>
            <a:endParaRPr lang="en-US" sz="2000" b="1" dirty="0">
              <a:latin typeface="Times New Roman" panose="02020603050405020304" pitchFamily="18" charset="0"/>
              <a:cs typeface="Times New Roman" panose="02020603050405020304" pitchFamily="18" charset="0"/>
            </a:endParaRPr>
          </a:p>
          <a:p>
            <a:r>
              <a:rPr lang="en-US" sz="2000" dirty="0"/>
              <a:t>1.Қазақстан Республикасының педагогикалық білім беру жүйесі</a:t>
            </a:r>
            <a:endParaRPr lang="ru-RU" sz="2000" dirty="0"/>
          </a:p>
          <a:p>
            <a:r>
              <a:rPr lang="en-US" sz="2000" dirty="0"/>
              <a:t>2.Жоғары педагогикалық білімнің мазмұны</a:t>
            </a:r>
            <a:endParaRPr lang="ru-RU" sz="2000" dirty="0"/>
          </a:p>
          <a:p>
            <a:endParaRPr lang="ru-RU" sz="2000" dirty="0"/>
          </a:p>
        </p:txBody>
      </p:sp>
      <p:pic>
        <p:nvPicPr>
          <p:cNvPr id="1026" name="Picture 2" descr="ÐÐ°ÑÑÐ¸Ð½ÐºÐ¸ Ð¿Ð¾ Ð·Ð°Ð¿ÑÐ¾ÑÑ ÐºÐ½Ð¸Ð³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3140968"/>
            <a:ext cx="5904656" cy="3429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764704"/>
            <a:ext cx="7920880" cy="2246769"/>
          </a:xfrm>
          <a:prstGeom prst="rect">
            <a:avLst/>
          </a:prstGeom>
        </p:spPr>
        <p:txBody>
          <a:bodyPr wrap="square">
            <a:spAutoFit/>
          </a:bodyPr>
          <a:lstStyle/>
          <a:p>
            <a:pPr algn="just"/>
            <a:r>
              <a:rPr lang="en-US" sz="2800" b="1" i="1" dirty="0">
                <a:latin typeface="Times New Roman" panose="02020603050405020304" pitchFamily="18" charset="0"/>
                <a:cs typeface="Times New Roman" panose="02020603050405020304" pitchFamily="18" charset="0"/>
              </a:rPr>
              <a:t>Негізгі мақсат </a:t>
            </a:r>
            <a:r>
              <a:rPr lang="en-US" sz="2800" b="1" dirty="0">
                <a:latin typeface="Times New Roman" panose="02020603050405020304" pitchFamily="18" charset="0"/>
                <a:cs typeface="Times New Roman" panose="02020603050405020304" pitchFamily="18" charset="0"/>
              </a:rPr>
              <a:t>– </a:t>
            </a:r>
            <a:r>
              <a:rPr lang="en-US" sz="2800" dirty="0"/>
              <a:t> Педагогикалық білім беру жүйесі мен оқу орындарының қызметін және олардың даму жолдарын реттейтін маңызды нормативтік құжаттарды зерттеу. </a:t>
            </a:r>
            <a:endParaRPr lang="ru-RU" sz="2800" dirty="0"/>
          </a:p>
          <a:p>
            <a:pPr algn="just"/>
            <a:endParaRPr lang="ru-RU"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67544" y="332656"/>
            <a:ext cx="8352928" cy="626469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US" sz="1600" dirty="0"/>
              <a:t>Педагогикалық білім мемлекет пен қоғам қызметінің барлық бөлімдерінде кәсіби кадрларды дайындау сапасын анықтайды. Соңғы жылдары педагогикалық жоғары оқу орындарындағы түлектердің іс-әрекет  сферасы кеңейе бастады. Бұл әлеуметтік-педагогикалық, тәрбиелік, мәдениет-көркейтушілік, түзете-дамытушылық, басқарушылық жұмыстар.</a:t>
            </a:r>
            <a:endParaRPr lang="ru-RU" sz="1600" dirty="0"/>
          </a:p>
          <a:p>
            <a:pPr algn="just"/>
            <a:r>
              <a:rPr lang="en-US" sz="1600" dirty="0"/>
              <a:t>Педагогикалық білім беру жүйесі олар үшін кадрлар дайындайтын әртүрлі бөлімдік білім беру мекемелерінің (кәсіптік маманды дайындау мен үйде оқыту мекемесі; лицейлерді, гимназияларды және пәндерді тереңдетіп оқытатын мектептермен қоса, жалпы орта білім беру мекемелері; бастауыш, орта жоғары және содан кейінгі маманды білім беру мекемелері; денсаулығына байланысты мүмкіншілігі шектелген адамдарға арналған адейіленген жүйесі бар мекемелер; біліктілігін жоғарылататын мекемелер; білім беру мекемелерінен басқа, педагогикалық жоғары оқу орынындағы іс-әрекетінің бөлімі: әлеуметтік (үлкендерге білім беру, жұмысбастылық қызметтер, зейнетақылық қорлар, оралман-балаларға әлеуметтік-психологиялық оңалту қызметтер, мінез-құлқында ауытқушылығы бар, қараусыз қалған балалармен және нашақорлармен жұмыс, кәмелеттік жасқа толмаған заң бұзушылармен жұмыс) болып табылады; білімді басқару, отбасылық тәрбие мен оқыту) көбеюін, әсіресе 12 жылдық оқыту жүйесіне асуына байланысты, ескеру керек.</a:t>
            </a: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323528" y="260648"/>
            <a:ext cx="4536504" cy="62646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1500" dirty="0"/>
              <a:t>Сонымен, білім берудің үздіксіз дамып отыратын жүйесіне арналған кадрларды дайындауда педагогикалық білім беру жүйесі қызмет көрсетумен ғана шектелмейді, сонымен қатар ол алдын алушы қызметін де атқарады. Педагогикалық білім – білім беру сферасында басымды және жүйе құрушы бөлігі болып табылады, ол: </a:t>
            </a:r>
            <a:endParaRPr lang="ru-RU" sz="1500" dirty="0"/>
          </a:p>
          <a:p>
            <a:pPr lvl="0" algn="just"/>
            <a:r>
              <a:rPr lang="en-US" sz="1500" dirty="0"/>
              <a:t>-мәнді мәселелерді өз бетінше және шығармашыл түрде шеше алатын, педагогикалық іс-әрекеттің жекелік және қоғамдық маңыздылығын түсінетін, оның нәтижелеріне жауап беретін педагогтың жеке бастық маманды құзырлғының қалыптасуын қамтамасыз етеді;</a:t>
            </a:r>
            <a:endParaRPr lang="ru-RU" sz="1500" dirty="0"/>
          </a:p>
          <a:p>
            <a:pPr lvl="0" algn="just"/>
            <a:r>
              <a:rPr lang="en-US" sz="1500" dirty="0"/>
              <a:t>-қоғамның дамуына және әлеуметтік тұрақтылықтың болуына жол ашады;</a:t>
            </a:r>
            <a:endParaRPr lang="ru-RU" sz="1500" dirty="0"/>
          </a:p>
          <a:p>
            <a:pPr lvl="0" algn="just"/>
            <a:r>
              <a:rPr lang="en-US" sz="1500" dirty="0"/>
              <a:t>-қоғамның және мемлекеттің барлық бөлімінде қызмет көрсетуіне кадрларды дайындау сапасын анықтайды.</a:t>
            </a:r>
            <a:endParaRPr lang="ru-RU" sz="1500" dirty="0"/>
          </a:p>
          <a:p>
            <a:pPr algn="just"/>
            <a:r>
              <a:rPr lang="en-US" sz="1500" dirty="0"/>
              <a:t>-ҚР  педагогикалық білім жүйесі өзін үздіксіз педагогикалық білім жүйесі ретінде ұсынады. </a:t>
            </a:r>
            <a:endParaRPr lang="ru-RU" sz="1500" dirty="0"/>
          </a:p>
          <a:p>
            <a:pPr algn="just"/>
            <a:endParaRPr lang="ru-RU" sz="1600" dirty="0"/>
          </a:p>
        </p:txBody>
      </p:sp>
      <p:pic>
        <p:nvPicPr>
          <p:cNvPr id="5122" name="Picture 2" descr="ÐÐ¾ÑÐ¾Ð¶ÐµÐµ Ð¸Ð·Ð¾Ð±ÑÐ°Ð¶ÐµÐ½Ð¸Ðµ"/>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4048" y="980728"/>
            <a:ext cx="3826197" cy="46805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683568" y="260648"/>
            <a:ext cx="7848872" cy="6264696"/>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just"/>
            <a:r>
              <a:rPr lang="en-US" sz="1600" dirty="0"/>
              <a:t>ҮПБ беру жүйесі талаптары мен қызметтерінің ең көп нарықтың бірі болып табылады: олар 37,27 млн. адам оқитын барлық әр түрлі, типті білім беру мекемелеріне 140 мыңнан астам педагогикалық кадрларды дайындайды. </a:t>
            </a:r>
            <a:endParaRPr lang="ru-RU" sz="1600" dirty="0"/>
          </a:p>
          <a:p>
            <a:pPr algn="just"/>
            <a:r>
              <a:rPr lang="en-US" sz="1600" dirty="0"/>
              <a:t>ҮПБ жүйесінің түлектерінің сұранысы білім беру мекемелерімен ғана шектелмейді. Кәсіби оқыту педагогтары өндірісте және әртүрлі министрлік және ведомстволық ұйымдардың оқыту-курстық бөлімдері өз сұраныстарын білдіреді, олар жыл сайын 1,7 млн. адам дайындайды. ҮПБ жүйесінің басқаруы ҚР білім беру Министрлігімен жүзеге асырылады, сонымен қатар мемлекеттік-қоғамдық, бірлестіктер мен ұйымдармен де жүзеге асырылады. Педагогикалық білімнің дамуы туралы сұрақ бойынша педагогикалық мекемелердің іс-әрекеттердің үйлесімділігін ҚР  білім беру  Министрлігінің педагогикалық білім беруі бойынша Кеңес жүзеге асырады. </a:t>
            </a:r>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568952" cy="6555641"/>
          </a:xfrm>
          <a:prstGeom prst="rect">
            <a:avLst/>
          </a:prstGeom>
        </p:spPr>
        <p:txBody>
          <a:bodyPr wrap="square">
            <a:spAutoFit/>
          </a:bodyPr>
          <a:lstStyle/>
          <a:p>
            <a:pPr algn="just"/>
            <a:r>
              <a:rPr lang="en-US" sz="2000" dirty="0"/>
              <a:t>Жаңа ҮБП жүйесі деп – ашықтығы, көп сатылығымен, көп деңгейлігімен, көп қызметті болуымен және бейімділігімен ерекшеленетін, біртіндеп дамып отыратын жүйені айтамыз. Жүйенің даму көрсеткіші педагогикалық білім беру мазмұны мен құрылымының барлық сатылары мен деңгейлерінде жиі жаңартылып отыруы болып табылады. ҮБП жүйесінің әртүрлі деңгейлерінде кадрларды дайындау қамтамасыз ету проблемаларын шешуде елеулі үлес болатын, ең алғаш Мемлекеттік білім беру стандартының орта кәсіптік педагогикалық білім беру жүйесі құрылып енгізілді. Соңғы жылдары ҮБП жүйесінің мекемелерінде ақпараттық ортаны құру мен дамыту, педагогтардың ақпараттық сауаттылығын жоғарылату бойынша маңызды қадамдар жасады. Мұндай деңгейше педагогтарды «Информатика» мамандығы бойынша дайындау нәтижесінде жетті, сонымен қатар жалпы математикалық және жаратылыс ғылымдарының дисциплиналар құрамына информатика, ақпараттық технология бойынша курстардың кіруі,  ғылыми-әдістемелердің осы пәндермен үлесіп құрылуы, компьютерлік паркінің көбеюі және педагогикалық білім беру мекемелерінде ақпараттың ұлғаюымен қамтамасыз етілу нәтижесінде жетті.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8280920" cy="5262979"/>
          </a:xfrm>
          <a:prstGeom prst="rect">
            <a:avLst/>
          </a:prstGeom>
        </p:spPr>
        <p:txBody>
          <a:bodyPr wrap="square">
            <a:spAutoFit/>
          </a:bodyPr>
          <a:lstStyle/>
          <a:p>
            <a:pPr algn="just"/>
            <a:r>
              <a:rPr lang="en-US" sz="2400" dirty="0"/>
              <a:t>Жаңа әлеуметтік-экономикалық жағдайда білім рольдерінің өсуі педагогтың дәстүрлі қызметтерімен қатар (оқыту, тәрбиелеу, дамуда көмек көрсету, бағалау, ата-аналармен жұмыс және т.б.), білім беру жақтардың үрдістілігі мен мазмұндылығын ұйымдастыру, болжау, жобалау сияқты кәсіптік функциялары актуализацияланады. Басқарушылық, экономикалық, құқықтық, әлеуметтік мәдени-көркемдік, экологиялық және т.б. іс-әрекеттерге байланысты қазіргі жаңартылған жағдайларда коммуникативті функцияларға (әлеуметтік диалог жүргізе алуы, әлеуметтік серіктестігін қамтамасыз етуі) сұраныстары жоғарылай бастады. </a:t>
            </a:r>
            <a:endParaRPr lang="ru-RU"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04664"/>
            <a:ext cx="8229600" cy="5976664"/>
          </a:xfrm>
        </p:spPr>
        <p:txBody>
          <a:bodyPr>
            <a:noAutofit/>
          </a:bodyPr>
          <a:lstStyle/>
          <a:p>
            <a:pPr algn="just"/>
            <a:r>
              <a:rPr lang="en-US" sz="2000" dirty="0"/>
              <a:t>Біліммен алмасуының жиі өсуімен сипатталатын ақпараттық қоғамға ауысу педагог үшін маңыздырақ бола бастайды, мұнда оның кәсіптік мотивациясының маңыздылығы жоғарылайды. Педагогикалық білім беру жүйесінде педагогтың өз бетінше өзінің ғылыми-зерттеу іс-әрекетін жүргізуге қатысуы өзінің ғылыми зерттеулерін өткізуде, сонымен қатар әртүрлі деңгейдегі бағдарламалар мен ғылыми жобаларды қатысу нәтижесінде жүзеге асырылады. Педагогикалық білім беру жүйесінде бүгінгі күнге барлық жоғарғы білім беру жүйесінде 17 % кандидаттар мен 12 %  ғылым докторлары дайындалуда, олардың базасында 150 диссертациялық кеңестер қызмет етеді. Жоғарғы кәсіптік білім беру жүйесі бойынша педагогикалық жоғарғы орындар, сандық өлшем бойынша, үшінші орында. Педагогикалық білім беру сапасына талаптардың жоғарылауы ҮБП жүйесінің даму жағдайы мен маңызды проблема болып келеді. Педагогикалық білім беру жүйесінің мазмұнын жаңартуының түрткісі орнықты, жан-жақты, интегральды, әртүрлі және практикалық бағыттылық принциптері негізінде болады. </a:t>
            </a:r>
            <a:endParaRPr lang="ru-RU" sz="2000" dirty="0"/>
          </a:p>
          <a:p>
            <a:endParaRPr lang="ru-RU"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1298</Words>
  <Application>Microsoft Office PowerPoint</Application>
  <PresentationFormat>Экран (4:3)</PresentationFormat>
  <Paragraphs>41</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Calibri</vt:lpstr>
      <vt:lpstr>Lucida Sans Unicode</vt:lpstr>
      <vt:lpstr>Times New Roman</vt:lpstr>
      <vt:lpstr>Verdana</vt:lpstr>
      <vt:lpstr>Wingdings 2</vt:lpstr>
      <vt:lpstr>Wingdings 3</vt:lpstr>
      <vt:lpstr>Открытая</vt:lpstr>
      <vt:lpstr>Дене шынықтыру саласындағы үздіксіз педагогикалық білім беру жүйесі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«Көру қабілеті бұзылған оқушылармен дене тәрбиесі сабақтарын жүргізу: Бірлесіп үйрету»</dc:title>
  <dc:creator>Пользователь</dc:creator>
  <cp:lastModifiedBy>user</cp:lastModifiedBy>
  <cp:revision>16</cp:revision>
  <dcterms:created xsi:type="dcterms:W3CDTF">2019-04-22T17:41:00Z</dcterms:created>
  <dcterms:modified xsi:type="dcterms:W3CDTF">2023-11-09T03:02:52Z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538F69D28D734D5DB39B4DC52C76EAE3</vt:lpwstr>
  </property>
  <property fmtid="{D5CDD505-2E9C-101B-9397-08002B2CF9AE}" pid="3" name="KSOProductBuildVer">
    <vt:lpwstr>1049-11.2.0.11516</vt:lpwstr>
  </property>
</Properties>
</file>